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301" r:id="rId14"/>
    <p:sldId id="278" r:id="rId15"/>
    <p:sldId id="279" r:id="rId16"/>
    <p:sldId id="282" r:id="rId17"/>
    <p:sldId id="283" r:id="rId18"/>
    <p:sldId id="284" r:id="rId19"/>
    <p:sldId id="292" r:id="rId20"/>
    <p:sldId id="285" r:id="rId21"/>
    <p:sldId id="280" r:id="rId22"/>
    <p:sldId id="300" r:id="rId23"/>
    <p:sldId id="272" r:id="rId24"/>
    <p:sldId id="303" r:id="rId25"/>
    <p:sldId id="286" r:id="rId26"/>
    <p:sldId id="290" r:id="rId27"/>
    <p:sldId id="291" r:id="rId28"/>
    <p:sldId id="287" r:id="rId29"/>
    <p:sldId id="302" r:id="rId30"/>
    <p:sldId id="288" r:id="rId31"/>
    <p:sldId id="281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Libre Franklin Bold" panose="020F0502020204030204" pitchFamily="34" charset="0"/>
      <p:regular r:id="rId43"/>
      <p:bold r:id="rId44"/>
      <p:italic r:id="rId45"/>
      <p:boldItalic r:id="rId46"/>
    </p:embeddedFont>
    <p:embeddedFont>
      <p:font typeface="Nunito Sans" pitchFamily="2" charset="77"/>
      <p:regular r:id="rId47"/>
      <p:bold r:id="rId48"/>
      <p:italic r:id="rId49"/>
      <p:boldItalic r:id="rId50"/>
    </p:embeddedFont>
    <p:embeddedFont>
      <p:font typeface="Nunito Sans Heavy" pitchFamily="2" charset="77"/>
      <p:regular r:id="rId51"/>
      <p:bold r:id="rId52"/>
    </p:embeddedFont>
    <p:embeddedFont>
      <p:font typeface="Nunito Sans Semi-Bold" pitchFamily="2" charset="77"/>
      <p:regular r:id="rId53"/>
      <p:bold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verpass Light" panose="020F0502020204030204" pitchFamily="34" charset="0"/>
      <p:regular r:id="rId59"/>
      <p:bold r:id="rId60"/>
      <p:italic r:id="rId61"/>
      <p:boldItalic r:id="rId62"/>
    </p:embeddedFont>
    <p:embeddedFont>
      <p:font typeface="Yeseva One" pitchFamily="2" charset="7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 autoAdjust="0"/>
    <p:restoredTop sz="93317" autoAdjust="0"/>
  </p:normalViewPr>
  <p:slideViewPr>
    <p:cSldViewPr>
      <p:cViewPr varScale="1">
        <p:scale>
          <a:sx n="91" d="100"/>
          <a:sy n="91" d="100"/>
        </p:scale>
        <p:origin x="5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p_data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p_g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(x), the output of the discriminator is 50%. This is why when the green line stacks on the black line, the blue moves to the middle.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0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0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Goodfellow only adds a small circle in the middle; then, the new model can generate amazing realistic images.</a:t>
            </a:r>
          </a:p>
          <a:p>
            <a:pPr algn="just"/>
            <a:r>
              <a:rPr lang="en-IE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left side is ..., and the right side is ...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13.sv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5.svg"/><Relationship Id="rId4" Type="http://schemas.openxmlformats.org/officeDocument/2006/relationships/image" Target="../media/image48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10" Type="http://schemas.openxmlformats.org/officeDocument/2006/relationships/image" Target="../media/image15.svg"/><Relationship Id="rId4" Type="http://schemas.openxmlformats.org/officeDocument/2006/relationships/image" Target="../media/image33.jp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6E66C-82D5-2441-B7D8-EB0AB6DFE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4776160"/>
            <a:ext cx="10328736" cy="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756E8-0D4B-C140-9F49-305EF9D22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892" y="5437938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6600" y="371390"/>
            <a:ext cx="1120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Optimal</a:t>
            </a:r>
            <a:r>
              <a:rPr lang="en-IE" sz="8000" b="1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94967"/>
            <a:ext cx="12446620" cy="7184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5188" y="2856073"/>
            <a:ext cx="12179843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43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Nunito Sans"/>
              </a:rPr>
              <a:t>The o</a:t>
            </a:r>
            <a:r>
              <a:rPr lang="en-IE" sz="2800" b="1" dirty="0" err="1">
                <a:solidFill>
                  <a:srgbClr val="000000"/>
                </a:solidFill>
                <a:latin typeface="Nunito Sans"/>
              </a:rPr>
              <a:t>bjective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function to maximize 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Rewriting the Objective Function:</a:t>
            </a: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Converting to an antiderivative </a:t>
            </a:r>
            <a:r>
              <a:rPr lang="en-US" sz="2800" b="1" dirty="0">
                <a:solidFill>
                  <a:srgbClr val="000000"/>
                </a:solidFill>
                <a:latin typeface="Nunito Sans"/>
              </a:rPr>
              <a:t>:</a:t>
            </a:r>
          </a:p>
          <a:p>
            <a:pPr lvl="1"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200" b="1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r>
              <a:rPr lang="en-IE" sz="3200" b="1" dirty="0">
                <a:solidFill>
                  <a:srgbClr val="000000"/>
                </a:solidFill>
                <a:latin typeface="Nunito Sans"/>
              </a:rPr>
              <a:t>Deriving and setting the derivative to zero:</a:t>
            </a: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 lvl="1"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55ED-5274-3D4A-844C-8C6694694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9" y="3698752"/>
            <a:ext cx="80264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27545-8079-8449-AF87-79957F17C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356" y="6987831"/>
            <a:ext cx="7010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C688-E17B-3046-9E12-F00FBE244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906" y="8551513"/>
            <a:ext cx="3543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83C1B-E14E-B141-B010-6CE13DF06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2356" y="5365337"/>
            <a:ext cx="7683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high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4538170"/>
            <a:ext cx="10382631" cy="2844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077823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760459" y="3357789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F4E1C00-B081-834F-BCAC-1CEC58FD5612}"/>
              </a:ext>
            </a:extLst>
          </p:cNvPr>
          <p:cNvSpPr txBox="1"/>
          <p:nvPr/>
        </p:nvSpPr>
        <p:spPr>
          <a:xfrm>
            <a:off x="3304952" y="3162300"/>
            <a:ext cx="8810392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latin typeface="Nunito Sans"/>
              </a:rPr>
              <a:t>Table: </a:t>
            </a:r>
            <a:r>
              <a:rPr lang="en-IE" sz="2400" dirty="0">
                <a:latin typeface="Nunito Sans"/>
              </a:rPr>
              <a:t>Average FID Score for Different Layer Depth.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7D8EE-3288-3A4B-98ED-8D829358F7BD}"/>
              </a:ext>
            </a:extLst>
          </p:cNvPr>
          <p:cNvSpPr txBox="1"/>
          <p:nvPr/>
        </p:nvSpPr>
        <p:spPr>
          <a:xfrm>
            <a:off x="6657752" y="7432296"/>
            <a:ext cx="545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" r="5245" b="30979"/>
          <a:stretch/>
        </p:blipFill>
        <p:spPr>
          <a:xfrm>
            <a:off x="3423600" y="3937607"/>
            <a:ext cx="11520000" cy="336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108716" y="-2017969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160606" y="3162300"/>
            <a:ext cx="11966787" cy="4917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52962" y="3380053"/>
            <a:ext cx="1226094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MNIST Dataset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25271" y="2705100"/>
            <a:ext cx="13684831" cy="6019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6270" y="2926056"/>
            <a:ext cx="12731357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166"/>
          <a:stretch/>
        </p:blipFill>
        <p:spPr>
          <a:xfrm>
            <a:off x="4518102" y="3679707"/>
            <a:ext cx="11619525" cy="33336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C78B705-A64D-D749-977F-D18222B7E68C}"/>
              </a:ext>
            </a:extLst>
          </p:cNvPr>
          <p:cNvSpPr txBox="1"/>
          <p:nvPr/>
        </p:nvSpPr>
        <p:spPr>
          <a:xfrm>
            <a:off x="6404081" y="7096273"/>
            <a:ext cx="7086600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FID score: 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0 - 10: perfect, 0 – 50: good, &gt; 50: poor.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0CA1-DB2C-FD48-BBED-35C4FED08F88}"/>
              </a:ext>
            </a:extLst>
          </p:cNvPr>
          <p:cNvSpPr txBox="1"/>
          <p:nvPr/>
        </p:nvSpPr>
        <p:spPr>
          <a:xfrm>
            <a:off x="5410200" y="3181174"/>
            <a:ext cx="11233304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latin typeface="Nunito Sans"/>
              </a:rPr>
              <a:t>Table: </a:t>
            </a:r>
            <a:r>
              <a:rPr lang="en-IE" sz="2000" dirty="0">
                <a:latin typeface="Nunito Sans"/>
              </a:rPr>
              <a:t>Average FID Score for Different Augmentation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33036" y="3065369"/>
            <a:ext cx="9115718" cy="5996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00572" y="3293238"/>
            <a:ext cx="8583856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layers. 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0570" y="242837"/>
            <a:ext cx="1398051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Summary and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B9FE94F-065E-054F-A166-4BAA4E2B841D}"/>
              </a:ext>
            </a:extLst>
          </p:cNvPr>
          <p:cNvSpPr txBox="1"/>
          <p:nvPr/>
        </p:nvSpPr>
        <p:spPr>
          <a:xfrm>
            <a:off x="3636701" y="6125097"/>
            <a:ext cx="2481080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GAN with dense layers or convolutional layers.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F941B60D-658F-9D4D-BC74-7ADDA627FDAC}"/>
              </a:ext>
            </a:extLst>
          </p:cNvPr>
          <p:cNvSpPr txBox="1"/>
          <p:nvPr/>
        </p:nvSpPr>
        <p:spPr>
          <a:xfrm>
            <a:off x="6842416" y="6051135"/>
            <a:ext cx="227245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Exploring layer depth.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87F85C9-A9E0-B740-BE81-6090449CE95B}"/>
              </a:ext>
            </a:extLst>
          </p:cNvPr>
          <p:cNvSpPr txBox="1"/>
          <p:nvPr/>
        </p:nvSpPr>
        <p:spPr>
          <a:xfrm>
            <a:off x="9782896" y="6090779"/>
            <a:ext cx="2272459" cy="63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sz="1800" dirty="0">
                <a:solidFill>
                  <a:srgbClr val="000000"/>
                </a:solidFill>
                <a:latin typeface="Nunito Sans"/>
              </a:rPr>
              <a:t>Impact of data augmentation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60062C2-1DD1-0D47-B3AE-D7BE76FA1CCD}"/>
              </a:ext>
            </a:extLst>
          </p:cNvPr>
          <p:cNvSpPr txBox="1"/>
          <p:nvPr/>
        </p:nvSpPr>
        <p:spPr>
          <a:xfrm>
            <a:off x="12699930" y="6091099"/>
            <a:ext cx="2272459" cy="125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1"/>
              </a:lnSpc>
            </a:pPr>
            <a:r>
              <a:rPr lang="en-IE" dirty="0">
                <a:solidFill>
                  <a:srgbClr val="000000"/>
                </a:solidFill>
                <a:latin typeface="Nunito Sans"/>
              </a:rPr>
              <a:t>Applying the GAN model with the Animal Faces-HQ dataset.</a:t>
            </a:r>
            <a:endParaRPr lang="en-US" sz="1688" dirty="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865B266C-F084-D545-AE48-CB812C28FE35}"/>
              </a:ext>
            </a:extLst>
          </p:cNvPr>
          <p:cNvSpPr/>
          <p:nvPr/>
        </p:nvSpPr>
        <p:spPr>
          <a:xfrm>
            <a:off x="4028889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08434D8-6519-E045-93A1-67C65D2BFA4E}"/>
              </a:ext>
            </a:extLst>
          </p:cNvPr>
          <p:cNvSpPr txBox="1"/>
          <p:nvPr/>
        </p:nvSpPr>
        <p:spPr>
          <a:xfrm>
            <a:off x="445207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F80DCD49-25D2-B943-929C-0709C288BCF9}"/>
              </a:ext>
            </a:extLst>
          </p:cNvPr>
          <p:cNvSpPr/>
          <p:nvPr/>
        </p:nvSpPr>
        <p:spPr>
          <a:xfrm>
            <a:off x="693420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4F80108-72DF-EE4E-ACD9-4BA25A025847}"/>
              </a:ext>
            </a:extLst>
          </p:cNvPr>
          <p:cNvSpPr txBox="1"/>
          <p:nvPr/>
        </p:nvSpPr>
        <p:spPr>
          <a:xfrm>
            <a:off x="7357384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F0BB243-E984-B044-9EC6-C5A3DBFB5C3A}"/>
              </a:ext>
            </a:extLst>
          </p:cNvPr>
          <p:cNvSpPr/>
          <p:nvPr/>
        </p:nvSpPr>
        <p:spPr>
          <a:xfrm>
            <a:off x="9839510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07E2FD85-4C4C-A946-8715-B45800DF947D}"/>
              </a:ext>
            </a:extLst>
          </p:cNvPr>
          <p:cNvSpPr txBox="1"/>
          <p:nvPr/>
        </p:nvSpPr>
        <p:spPr>
          <a:xfrm>
            <a:off x="1026269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D4F0F579-252B-4E46-8263-05FC4B784D97}"/>
              </a:ext>
            </a:extLst>
          </p:cNvPr>
          <p:cNvSpPr/>
          <p:nvPr/>
        </p:nvSpPr>
        <p:spPr>
          <a:xfrm>
            <a:off x="12744821" y="4076700"/>
            <a:ext cx="1650919" cy="1395027"/>
          </a:xfrm>
          <a:custGeom>
            <a:avLst/>
            <a:gdLst/>
            <a:ahLst/>
            <a:cxnLst/>
            <a:rect l="l" t="t" r="r" b="b"/>
            <a:pathLst>
              <a:path w="1173987" h="992019">
                <a:moveTo>
                  <a:pt x="0" y="0"/>
                </a:moveTo>
                <a:lnTo>
                  <a:pt x="1173987" y="0"/>
                </a:lnTo>
                <a:lnTo>
                  <a:pt x="1173987" y="992019"/>
                </a:lnTo>
                <a:lnTo>
                  <a:pt x="0" y="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63C6479-239B-504D-8FCF-394EC589AC49}"/>
              </a:ext>
            </a:extLst>
          </p:cNvPr>
          <p:cNvSpPr txBox="1"/>
          <p:nvPr/>
        </p:nvSpPr>
        <p:spPr>
          <a:xfrm>
            <a:off x="13168005" y="4551455"/>
            <a:ext cx="80455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B6317FB1-AE3E-1D42-BD4E-979110865FB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D660249-83C8-1C4B-81AC-C3FCE4304E00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CBFF4FBF-2CBC-6E4A-82D9-8DF4ED2F3106}"/>
              </a:ext>
            </a:extLst>
          </p:cNvPr>
          <p:cNvSpPr/>
          <p:nvPr/>
        </p:nvSpPr>
        <p:spPr>
          <a:xfrm>
            <a:off x="16388133" y="2615750"/>
            <a:ext cx="1013759" cy="1008229"/>
          </a:xfrm>
          <a:custGeom>
            <a:avLst/>
            <a:gdLst/>
            <a:ahLst/>
            <a:cxnLst/>
            <a:rect l="l" t="t" r="r" b="b"/>
            <a:pathLst>
              <a:path w="1013759" h="1008229">
                <a:moveTo>
                  <a:pt x="0" y="0"/>
                </a:moveTo>
                <a:lnTo>
                  <a:pt x="1013758" y="0"/>
                </a:lnTo>
                <a:lnTo>
                  <a:pt x="1013758" y="1008229"/>
                </a:lnTo>
                <a:lnTo>
                  <a:pt x="0" y="100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40797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zh-CN" sz="10400" dirty="0">
                <a:solidFill>
                  <a:srgbClr val="000000"/>
                </a:solidFill>
                <a:latin typeface="Yeseva One"/>
              </a:rPr>
              <a:t>6</a:t>
            </a:r>
            <a:r>
              <a:rPr lang="en-US" sz="10400" dirty="0">
                <a:solidFill>
                  <a:srgbClr val="000000"/>
                </a:solidFill>
                <a:latin typeface="Yeseva One"/>
              </a:rPr>
              <a:t> Appendix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13241" y="5400724"/>
            <a:ext cx="6819739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41" y="5716883"/>
                <a:ext cx="6981449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676400" y="-13335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9031201" y="1938121"/>
            <a:ext cx="6527322" cy="72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7924800" y="3116788"/>
            <a:ext cx="9187026" cy="480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7055653" y="3486267"/>
            <a:ext cx="10832942" cy="435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" r="-18" b="11435"/>
          <a:stretch/>
        </p:blipFill>
        <p:spPr>
          <a:xfrm>
            <a:off x="7415580" y="3132258"/>
            <a:ext cx="10113088" cy="5306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3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0934903-8395-B94C-B044-51F5A3587C24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1E2076F-4E8A-4B41-8F55-4C2DE18D0068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95600" y="4140926"/>
            <a:ext cx="5599104" cy="2928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24200" y="4273408"/>
            <a:ext cx="552290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Why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Model.	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 in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173411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117273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47795" y="495503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8242</TotalTime>
  <Words>1203</Words>
  <Application>Microsoft Macintosh PowerPoint</Application>
  <PresentationFormat>Custom</PresentationFormat>
  <Paragraphs>273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Overpass Light</vt:lpstr>
      <vt:lpstr>Times New Roman</vt:lpstr>
      <vt:lpstr>Arial</vt:lpstr>
      <vt:lpstr>Nunito Sans Heavy</vt:lpstr>
      <vt:lpstr>Nunito Sans</vt:lpstr>
      <vt:lpstr>Open Sans</vt:lpstr>
      <vt:lpstr>Yeseva One</vt:lpstr>
      <vt:lpstr>Libre Baskerville</vt:lpstr>
      <vt:lpstr>Nunito Sans Semi-Bold</vt:lpstr>
      <vt:lpstr>Libre Franklin Bold</vt:lpstr>
      <vt:lpstr>Cambria Math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758</cp:revision>
  <dcterms:created xsi:type="dcterms:W3CDTF">2006-08-16T00:00:00Z</dcterms:created>
  <dcterms:modified xsi:type="dcterms:W3CDTF">2024-09-25T08:02:15Z</dcterms:modified>
  <dc:identifier>DAF_p7YEKQg</dc:identifier>
</cp:coreProperties>
</file>